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40"/>
  </p:notesMasterIdLst>
  <p:sldIdLst>
    <p:sldId id="263" r:id="rId5"/>
    <p:sldId id="353" r:id="rId6"/>
    <p:sldId id="265" r:id="rId7"/>
    <p:sldId id="264" r:id="rId8"/>
    <p:sldId id="322" r:id="rId9"/>
    <p:sldId id="282" r:id="rId10"/>
    <p:sldId id="303" r:id="rId11"/>
    <p:sldId id="270" r:id="rId12"/>
    <p:sldId id="267" r:id="rId13"/>
    <p:sldId id="298" r:id="rId14"/>
    <p:sldId id="308" r:id="rId15"/>
    <p:sldId id="295" r:id="rId16"/>
    <p:sldId id="328" r:id="rId17"/>
    <p:sldId id="339" r:id="rId18"/>
    <p:sldId id="326" r:id="rId19"/>
    <p:sldId id="359" r:id="rId20"/>
    <p:sldId id="356" r:id="rId21"/>
    <p:sldId id="285" r:id="rId22"/>
    <p:sldId id="314" r:id="rId23"/>
    <p:sldId id="287" r:id="rId24"/>
    <p:sldId id="336" r:id="rId25"/>
    <p:sldId id="327" r:id="rId26"/>
    <p:sldId id="288" r:id="rId27"/>
    <p:sldId id="318" r:id="rId28"/>
    <p:sldId id="319" r:id="rId29"/>
    <p:sldId id="320" r:id="rId30"/>
    <p:sldId id="321" r:id="rId31"/>
    <p:sldId id="293" r:id="rId32"/>
    <p:sldId id="355" r:id="rId33"/>
    <p:sldId id="269" r:id="rId34"/>
    <p:sldId id="357" r:id="rId35"/>
    <p:sldId id="358" r:id="rId36"/>
    <p:sldId id="299" r:id="rId37"/>
    <p:sldId id="354" r:id="rId38"/>
    <p:sldId id="296" r:id="rId39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90"/>
    <p:restoredTop sz="94596"/>
  </p:normalViewPr>
  <p:slideViewPr>
    <p:cSldViewPr snapToGrid="0" snapToObjects="1">
      <p:cViewPr varScale="1">
        <p:scale>
          <a:sx n="156" d="100"/>
          <a:sy n="156" d="100"/>
        </p:scale>
        <p:origin x="192" y="264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tiff>
</file>

<file path=ppt/media/image10.tiff>
</file>

<file path=ppt/media/image11.tiff>
</file>

<file path=ppt/media/image12.png>
</file>

<file path=ppt/media/image13.jpeg>
</file>

<file path=ppt/media/image14.png>
</file>

<file path=ppt/media/image15.png>
</file>

<file path=ppt/media/image16.png>
</file>

<file path=ppt/media/image17.tiff>
</file>

<file path=ppt/media/image18.tiff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06.11.19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679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670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360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06.11.19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06.11.19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06.11.19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06.11.19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06.11.19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06.11.19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06.11.19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 dirty="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 dirty="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ABAED-925A-5049-8B7B-CF5143D1C187}"/>
              </a:ext>
            </a:extLst>
          </p:cNvPr>
          <p:cNvSpPr/>
          <p:nvPr/>
        </p:nvSpPr>
        <p:spPr>
          <a:xfrm>
            <a:off x="5926675" y="2471238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Real-time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4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GraphQL is not: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</p:txBody>
      </p:sp>
    </p:spTree>
    <p:extLst>
      <p:ext uri="{BB962C8B-B14F-4D97-AF65-F5344CB8AC3E}">
        <p14:creationId xmlns:p14="http://schemas.microsoft.com/office/powerpoint/2010/main" val="2581147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Challenges with GraphQL: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Fetching data in a consistent way throughout your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Scaling a single graph to multiple projects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Estimating the performance impact of requests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Implementing rate limits</a:t>
            </a:r>
          </a:p>
        </p:txBody>
      </p:sp>
    </p:spTree>
    <p:extLst>
      <p:ext uri="{BB962C8B-B14F-4D97-AF65-F5344CB8AC3E}">
        <p14:creationId xmlns:p14="http://schemas.microsoft.com/office/powerpoint/2010/main" val="2159881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Fetching Data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487919" y="171610"/>
            <a:ext cx="4392000" cy="59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497542" y="2045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898614" y="2519213"/>
            <a:ext cx="2205468" cy="63485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DataLoader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19245" y="2807248"/>
            <a:ext cx="13457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649942" y="2197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802342" y="2350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954742" y="2502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107142" y="2654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259542" y="2807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411942" y="2959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564342" y="3112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716742" y="3264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869142" y="3416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021542" y="3569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572976" y="16533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416542" y="2230321"/>
            <a:ext cx="1027390" cy="5769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572976" y="28725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416319" y="2874425"/>
            <a:ext cx="849514" cy="642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08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8746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>
            <a:off x="778179" y="2497409"/>
            <a:ext cx="79119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>
                <a:solidFill>
                  <a:srgbClr val="833C0B"/>
                </a:solidFill>
                <a:latin typeface="Britannic Bold"/>
              </a:rPr>
              <a:t>Scaling Your Graph</a:t>
            </a:r>
            <a:endParaRPr lang="en-US" dirty="0">
              <a:solidFill>
                <a:srgbClr val="833C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11">
        <p159:morph option="byObject"/>
      </p:transition>
    </mc:Choice>
    <mc:Fallback xmlns="">
      <p:transition spd="slow" advTm="11311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High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62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Unrestricted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018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Low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359845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776464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7361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a great way to expose APIs in a more human-readable 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Data fetching and aggregation is moved into the server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The type system protects the consumer from malformed 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introduces new challenges for scaling APIs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NOT always a good solution (e.g. Binary Streams)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372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B1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227835"/>
            <a:ext cx="8079760" cy="1773476"/>
          </a:xfrm>
          <a:solidFill>
            <a:schemeClr val="bg1">
              <a:lumMod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Cooper Black"/>
              </a:rPr>
              <a:t>Building a GraphQL Server</a:t>
            </a:r>
            <a:endParaRPr lang="en-US" sz="4400" dirty="0">
              <a:solidFill>
                <a:schemeClr val="bg1"/>
              </a:solidFill>
              <a:latin typeface="Cooper Black"/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BC0205-E6D6-4937-B279-720EC2F31417}"/>
              </a:ext>
            </a:extLst>
          </p:cNvPr>
          <p:cNvSpPr/>
          <p:nvPr/>
        </p:nvSpPr>
        <p:spPr>
          <a:xfrm flipH="1">
            <a:off x="1098527" y="651888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2A0B01-353D-48AF-A62B-6A24BA53AF2C}"/>
              </a:ext>
            </a:extLst>
          </p:cNvPr>
          <p:cNvSpPr/>
          <p:nvPr/>
        </p:nvSpPr>
        <p:spPr>
          <a:xfrm flipH="1">
            <a:off x="3783226" y="629007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010DF5B-AFFB-4147-B353-FAC20771831C}"/>
              </a:ext>
            </a:extLst>
          </p:cNvPr>
          <p:cNvSpPr/>
          <p:nvPr/>
        </p:nvSpPr>
        <p:spPr>
          <a:xfrm flipH="1">
            <a:off x="2845106" y="491721"/>
            <a:ext cx="191800" cy="18993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82E802-E158-46B0-A92A-BBD85D12D704}"/>
              </a:ext>
            </a:extLst>
          </p:cNvPr>
          <p:cNvSpPr/>
          <p:nvPr/>
        </p:nvSpPr>
        <p:spPr>
          <a:xfrm flipH="1">
            <a:off x="7955185" y="4587412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45E0648-49E6-47EE-AA9A-321B4254E316}"/>
              </a:ext>
            </a:extLst>
          </p:cNvPr>
          <p:cNvSpPr/>
          <p:nvPr/>
        </p:nvSpPr>
        <p:spPr>
          <a:xfrm flipH="1">
            <a:off x="4221175" y="5587207"/>
            <a:ext cx="268147" cy="2662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5F6467-0844-4207-898A-4D9C99EBB95F}"/>
              </a:ext>
            </a:extLst>
          </p:cNvPr>
          <p:cNvSpPr/>
          <p:nvPr/>
        </p:nvSpPr>
        <p:spPr>
          <a:xfrm flipH="1">
            <a:off x="4355249" y="432809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AB6016-C22D-44FD-895D-225558EEA3E0}"/>
              </a:ext>
            </a:extLst>
          </p:cNvPr>
          <p:cNvSpPr/>
          <p:nvPr/>
        </p:nvSpPr>
        <p:spPr>
          <a:xfrm flipH="1">
            <a:off x="5918782" y="1330689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3ECA851-3731-4EF9-9195-9FEAE22346C1}"/>
              </a:ext>
            </a:extLst>
          </p:cNvPr>
          <p:cNvSpPr/>
          <p:nvPr/>
        </p:nvSpPr>
        <p:spPr>
          <a:xfrm flipH="1">
            <a:off x="6780631" y="5289094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6AC8A0-1BF9-4191-BD97-BC589B6116A0}"/>
              </a:ext>
            </a:extLst>
          </p:cNvPr>
          <p:cNvSpPr/>
          <p:nvPr/>
        </p:nvSpPr>
        <p:spPr>
          <a:xfrm flipH="1">
            <a:off x="869716" y="5517950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44EE6F-33E1-47FB-8ACF-5452B767C6E3}"/>
              </a:ext>
            </a:extLst>
          </p:cNvPr>
          <p:cNvSpPr/>
          <p:nvPr/>
        </p:nvSpPr>
        <p:spPr>
          <a:xfrm flipH="1">
            <a:off x="8260265" y="5472157"/>
            <a:ext cx="176531" cy="1593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733EBD-C8EA-4E81-97F1-4B1D69457E5F}"/>
              </a:ext>
            </a:extLst>
          </p:cNvPr>
          <p:cNvSpPr/>
          <p:nvPr/>
        </p:nvSpPr>
        <p:spPr>
          <a:xfrm flipH="1">
            <a:off x="7596718" y="301045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F00D4F-27F2-4333-AA30-E0F61C3732DF}"/>
              </a:ext>
            </a:extLst>
          </p:cNvPr>
          <p:cNvSpPr/>
          <p:nvPr/>
        </p:nvSpPr>
        <p:spPr>
          <a:xfrm flipH="1">
            <a:off x="7886559" y="1605260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F0A50C9-D061-4490-88AB-46A8AF563CC9}"/>
              </a:ext>
            </a:extLst>
          </p:cNvPr>
          <p:cNvSpPr/>
          <p:nvPr/>
        </p:nvSpPr>
        <p:spPr>
          <a:xfrm flipH="1">
            <a:off x="7024695" y="1109506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1233EE-F870-4EE1-82F4-342FE2F06E30}"/>
              </a:ext>
            </a:extLst>
          </p:cNvPr>
          <p:cNvSpPr/>
          <p:nvPr/>
        </p:nvSpPr>
        <p:spPr>
          <a:xfrm flipH="1">
            <a:off x="2372232" y="136882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A019C7F-D99B-4628-9A71-2C578ADE55D6}"/>
              </a:ext>
            </a:extLst>
          </p:cNvPr>
          <p:cNvSpPr/>
          <p:nvPr/>
        </p:nvSpPr>
        <p:spPr>
          <a:xfrm flipH="1">
            <a:off x="5514550" y="49172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1E0D56-8607-429A-979A-44E62FB49A2A}"/>
              </a:ext>
            </a:extLst>
          </p:cNvPr>
          <p:cNvSpPr/>
          <p:nvPr/>
        </p:nvSpPr>
        <p:spPr>
          <a:xfrm flipH="1">
            <a:off x="4172202" y="1719651"/>
            <a:ext cx="237609" cy="22811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258FB6-2F2A-47E3-96E5-26E1AE0D9457}"/>
              </a:ext>
            </a:extLst>
          </p:cNvPr>
          <p:cNvSpPr/>
          <p:nvPr/>
        </p:nvSpPr>
        <p:spPr>
          <a:xfrm flipH="1">
            <a:off x="206183" y="148505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8CBC4A-99EE-45E4-A9AF-ECF21AB87A73}"/>
              </a:ext>
            </a:extLst>
          </p:cNvPr>
          <p:cNvSpPr/>
          <p:nvPr/>
        </p:nvSpPr>
        <p:spPr>
          <a:xfrm flipH="1">
            <a:off x="488366" y="194847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81CFFB-4038-417B-B7DA-911D13147AEA}"/>
              </a:ext>
            </a:extLst>
          </p:cNvPr>
          <p:cNvSpPr/>
          <p:nvPr/>
        </p:nvSpPr>
        <p:spPr>
          <a:xfrm flipH="1">
            <a:off x="5880645" y="4518768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55B21EC-B5F2-4AC4-9DEB-92B12ADA8F2C}"/>
              </a:ext>
            </a:extLst>
          </p:cNvPr>
          <p:cNvSpPr/>
          <p:nvPr/>
        </p:nvSpPr>
        <p:spPr>
          <a:xfrm flipH="1">
            <a:off x="198540" y="4244242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99FBC1-8D0B-4CD4-83D0-CC589AFA9CC6}"/>
              </a:ext>
            </a:extLst>
          </p:cNvPr>
          <p:cNvSpPr/>
          <p:nvPr/>
        </p:nvSpPr>
        <p:spPr>
          <a:xfrm flipH="1">
            <a:off x="1136658" y="458741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779A0F-A20D-4C2B-8000-66A04241ED56}"/>
              </a:ext>
            </a:extLst>
          </p:cNvPr>
          <p:cNvSpPr/>
          <p:nvPr/>
        </p:nvSpPr>
        <p:spPr>
          <a:xfrm flipH="1">
            <a:off x="2433248" y="582298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F520EF4-427B-4892-999F-3B1D6B08C93A}"/>
              </a:ext>
            </a:extLst>
          </p:cNvPr>
          <p:cNvSpPr/>
          <p:nvPr/>
        </p:nvSpPr>
        <p:spPr>
          <a:xfrm flipH="1">
            <a:off x="3317976" y="519757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CAC6F0E-3C34-4FC9-8DCA-BA213121898B}"/>
              </a:ext>
            </a:extLst>
          </p:cNvPr>
          <p:cNvSpPr/>
          <p:nvPr/>
        </p:nvSpPr>
        <p:spPr>
          <a:xfrm flipH="1">
            <a:off x="2555278" y="4450124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05B363F-0DB2-44C8-BF39-D68589D12ECF}"/>
              </a:ext>
            </a:extLst>
          </p:cNvPr>
          <p:cNvSpPr/>
          <p:nvPr/>
        </p:nvSpPr>
        <p:spPr>
          <a:xfrm flipH="1">
            <a:off x="4736596" y="1033235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3F82FAD-053F-4519-917F-D52EAB75651A}"/>
              </a:ext>
            </a:extLst>
          </p:cNvPr>
          <p:cNvSpPr/>
          <p:nvPr/>
        </p:nvSpPr>
        <p:spPr>
          <a:xfrm flipH="1">
            <a:off x="6109453" y="585349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4951D99-D84E-4C4F-8164-8187F28EF074}"/>
              </a:ext>
            </a:extLst>
          </p:cNvPr>
          <p:cNvSpPr/>
          <p:nvPr/>
        </p:nvSpPr>
        <p:spPr>
          <a:xfrm flipH="1">
            <a:off x="8931441" y="812053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0503D8-95A5-4A4B-86B4-E60756FEA9F5}"/>
              </a:ext>
            </a:extLst>
          </p:cNvPr>
          <p:cNvSpPr/>
          <p:nvPr/>
        </p:nvSpPr>
        <p:spPr>
          <a:xfrm flipH="1">
            <a:off x="221422" y="594501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62959D5-94D3-4B28-9C45-AE0402F06785}"/>
              </a:ext>
            </a:extLst>
          </p:cNvPr>
          <p:cNvSpPr/>
          <p:nvPr/>
        </p:nvSpPr>
        <p:spPr>
          <a:xfrm flipH="1">
            <a:off x="747683" y="130780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5B396A3-AEE1-432B-97DC-6C30A289D261}"/>
              </a:ext>
            </a:extLst>
          </p:cNvPr>
          <p:cNvSpPr/>
          <p:nvPr/>
        </p:nvSpPr>
        <p:spPr>
          <a:xfrm flipH="1">
            <a:off x="4728969" y="4915416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1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206">
        <p159:morph option="byObject"/>
      </p:transition>
    </mc:Choice>
    <mc:Fallback xmlns="">
      <p:transition spd="slow" advTm="57206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385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63235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65372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https://chillicream.com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F8834B-CB31-124C-973B-FE80007AB61B}"/>
              </a:ext>
            </a:extLst>
          </p:cNvPr>
          <p:cNvSpPr/>
          <p:nvPr/>
        </p:nvSpPr>
        <p:spPr>
          <a:xfrm>
            <a:off x="3183501" y="1984916"/>
            <a:ext cx="50846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/DotNext2019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dcmitype/"/>
    <ds:schemaRef ds:uri="e50cb4fc-1610-4e42-b11f-d824cbefc2c0"/>
    <ds:schemaRef ds:uri="8becea69-6822-4d23-a69f-64ce5537e756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759</TotalTime>
  <Words>491</Words>
  <Application>Microsoft Macintosh PowerPoint</Application>
  <PresentationFormat>Custom</PresentationFormat>
  <Paragraphs>146</Paragraphs>
  <Slides>35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Demo</vt:lpstr>
      <vt:lpstr>What GraphQL is not:</vt:lpstr>
      <vt:lpstr>Challenges with GraphQL: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High Bandwidth Usage</vt:lpstr>
      <vt:lpstr>Unrestricted Query Execution</vt:lpstr>
      <vt:lpstr>Low Bandwidth Usage</vt:lpstr>
      <vt:lpstr>Restricted Query Execution</vt:lpstr>
      <vt:lpstr>Demo</vt:lpstr>
      <vt:lpstr>Conclusion:</vt:lpstr>
      <vt:lpstr>Building a GraphQL Server</vt:lpstr>
      <vt:lpstr>Speed:</vt:lpstr>
      <vt:lpstr>Memory:</vt:lpstr>
      <vt:lpstr>PowerPoint Presentation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28</cp:revision>
  <dcterms:created xsi:type="dcterms:W3CDTF">2019-10-09T09:22:13Z</dcterms:created>
  <dcterms:modified xsi:type="dcterms:W3CDTF">2019-11-06T12:55:38Z</dcterms:modified>
</cp:coreProperties>
</file>